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80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C39E3-A49F-0E43-847E-1EF0A12FC456}" type="datetimeFigureOut">
              <a:rPr lang="en-US" smtClean="0"/>
              <a:t>4/03/14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3D3A9-87F4-D149-AB8C-E2C34AF0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D3A9-87F4-D149-AB8C-E2C34AF021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3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2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3E2A-2BB6-C24F-88BB-B3E821E3AB31}" type="datetimeFigureOut">
              <a:rPr lang="en-US" smtClean="0"/>
              <a:t>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F7F3-8C1C-5540-8EFA-AC66476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ith.bannister@csiro.au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efficient w-projection with the Fast Gauss </a:t>
            </a:r>
            <a:r>
              <a:rPr lang="en-US" dirty="0"/>
              <a:t>T</a:t>
            </a:r>
            <a:r>
              <a:rPr lang="en-US" dirty="0" smtClean="0"/>
              <a:t>ransform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Keith Bannister</a:t>
            </a:r>
          </a:p>
          <a:p>
            <a:r>
              <a:rPr lang="en-US" dirty="0" smtClean="0"/>
              <a:t>Bolton Fellow</a:t>
            </a:r>
          </a:p>
          <a:p>
            <a:r>
              <a:rPr lang="en-US" dirty="0" smtClean="0"/>
              <a:t>CSIRO Astronomy &amp; Space Science</a:t>
            </a:r>
          </a:p>
          <a:p>
            <a:r>
              <a:rPr lang="en-US" dirty="0" smtClean="0">
                <a:hlinkClick r:id="rId2"/>
              </a:rPr>
              <a:t>keith.bannister@csiro.au</a:t>
            </a:r>
            <a:endParaRPr lang="en-US" dirty="0" smtClean="0"/>
          </a:p>
          <a:p>
            <a:r>
              <a:rPr lang="en-US" dirty="0" smtClean="0"/>
              <a:t>With Tim Cornwell (now at SKA)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173008"/>
            <a:ext cx="1724364" cy="15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anti-aliasing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 kernel is a complex Gaussian</a:t>
            </a:r>
          </a:p>
          <a:p>
            <a:r>
              <a:rPr lang="en-US" dirty="0" smtClean="0"/>
              <a:t>If the anti-aliasing function is a complex Gaussian</a:t>
            </a:r>
          </a:p>
          <a:p>
            <a:r>
              <a:rPr lang="en-US" dirty="0" smtClean="0"/>
              <a:t>Then the resulting convolution function is also a complex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can’t keep a Gauss-</a:t>
            </a:r>
            <a:r>
              <a:rPr lang="en-US" dirty="0" err="1" smtClean="0"/>
              <a:t>i</a:t>
            </a:r>
            <a:r>
              <a:rPr lang="en-US" dirty="0" smtClean="0"/>
              <a:t>-an 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482"/>
            <a:ext cx="6285417" cy="3197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7216" y="1663202"/>
            <a:ext cx="30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convolution of 2 Gaussians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47216" y="2094601"/>
            <a:ext cx="18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also a Gaussian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7216" y="2764438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also the product of</a:t>
            </a:r>
          </a:p>
          <a:p>
            <a:r>
              <a:rPr lang="en-US" dirty="0" smtClean="0"/>
              <a:t>2 Gaussians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9616" y="3410769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a real envelope + complex</a:t>
            </a:r>
          </a:p>
          <a:p>
            <a:r>
              <a:rPr lang="en-US" dirty="0" smtClean="0"/>
              <a:t>chirp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3697" y="4514701"/>
            <a:ext cx="224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LaTeX</a:t>
            </a:r>
            <a:r>
              <a:rPr lang="en-US" dirty="0" smtClean="0"/>
              <a:t> drives me crazy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808" y="5360199"/>
            <a:ext cx="342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Incidentally the FT is also Gaussian</a:t>
            </a:r>
          </a:p>
        </p:txBody>
      </p:sp>
    </p:spTree>
    <p:extLst>
      <p:ext uri="{BB962C8B-B14F-4D97-AF65-F5344CB8AC3E}">
        <p14:creationId xmlns:p14="http://schemas.microsoft.com/office/powerpoint/2010/main" val="370103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74638"/>
            <a:ext cx="8572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Fast Gauss Transform (</a:t>
            </a:r>
            <a:r>
              <a:rPr lang="en-US" dirty="0"/>
              <a:t>Strain 1991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Came out of the flurry of activity from the development of the Fast </a:t>
            </a:r>
            <a:r>
              <a:rPr lang="en-US" dirty="0" err="1" smtClean="0"/>
              <a:t>Multipole</a:t>
            </a:r>
            <a:r>
              <a:rPr lang="en-US" dirty="0" smtClean="0"/>
              <a:t> Method (</a:t>
            </a:r>
            <a:r>
              <a:rPr lang="en-US" dirty="0" err="1" smtClean="0"/>
              <a:t>Greengard</a:t>
            </a:r>
            <a:r>
              <a:rPr lang="en-US" dirty="0" smtClean="0"/>
              <a:t> &amp; Strain 1991)</a:t>
            </a:r>
          </a:p>
          <a:p>
            <a:r>
              <a:rPr lang="en-US" dirty="0" smtClean="0"/>
              <a:t>2 step process:</a:t>
            </a:r>
          </a:p>
          <a:p>
            <a:pPr lvl="1"/>
            <a:r>
              <a:rPr lang="en-US" dirty="0" smtClean="0"/>
              <a:t>Take the position, width and height of the Gaussian, and update a set of Taylor coefficients on a grid</a:t>
            </a:r>
          </a:p>
          <a:p>
            <a:pPr lvl="1"/>
            <a:r>
              <a:rPr lang="en-US" dirty="0" smtClean="0"/>
              <a:t>Evaluate the Taylor coefficients at every point on the </a:t>
            </a:r>
            <a:r>
              <a:rPr lang="en-US" dirty="0" err="1" smtClean="0"/>
              <a:t>uv</a:t>
            </a:r>
            <a:r>
              <a:rPr lang="en-US" dirty="0" smtClean="0"/>
              <a:t> plane</a:t>
            </a:r>
          </a:p>
          <a:p>
            <a:r>
              <a:rPr lang="en-US" dirty="0" smtClean="0"/>
              <a:t>It’s parameterized by 2 numbers:</a:t>
            </a:r>
          </a:p>
          <a:p>
            <a:pPr lvl="1"/>
            <a:r>
              <a:rPr lang="en-US" dirty="0" smtClean="0"/>
              <a:t>L - the size of the box in pixels (can be &lt;1 or &gt; 1 in theory)</a:t>
            </a:r>
          </a:p>
          <a:p>
            <a:pPr lvl="1"/>
            <a:r>
              <a:rPr lang="en-US" dirty="0" smtClean="0"/>
              <a:t>p – The number of Taylor coefficients to store &amp;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3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" name="Picture 3" descr="grid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76" y="743764"/>
            <a:ext cx="6021596" cy="61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39"/>
            <a:ext cx="8229600" cy="1143000"/>
          </a:xfrm>
        </p:spPr>
        <p:txBody>
          <a:bodyPr/>
          <a:lstStyle/>
          <a:p>
            <a:r>
              <a:rPr lang="en-US" dirty="0" smtClean="0"/>
              <a:t>Error pattern</a:t>
            </a:r>
            <a:endParaRPr lang="en-US" dirty="0"/>
          </a:p>
        </p:txBody>
      </p:sp>
      <p:pic>
        <p:nvPicPr>
          <p:cNvPr id="4" name="Picture 3" descr="error_pattern_r0_5_p7-eps-converted-t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5" t="50986" r="13636" b="3286"/>
          <a:stretch/>
        </p:blipFill>
        <p:spPr>
          <a:xfrm rot="16200000">
            <a:off x="2351658" y="-361195"/>
            <a:ext cx="4296182" cy="859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774" y="6083691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uvplane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296" y="6083691"/>
            <a:ext cx="132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774" y="1190644"/>
            <a:ext cx="483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from finite range (i.e. truncation of support)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486637" y="1559976"/>
            <a:ext cx="315941" cy="776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</p:cNvCxnSpPr>
          <p:nvPr/>
        </p:nvCxnSpPr>
        <p:spPr>
          <a:xfrm flipH="1" flipV="1">
            <a:off x="2486637" y="4902202"/>
            <a:ext cx="1303664" cy="1363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1678" y="6265760"/>
            <a:ext cx="367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from truncation of Taylor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83200" cy="5063761"/>
          </a:xfrm>
        </p:spPr>
        <p:txBody>
          <a:bodyPr/>
          <a:lstStyle/>
          <a:p>
            <a:r>
              <a:rPr lang="en-US" dirty="0" smtClean="0"/>
              <a:t>For large Gaussians (big w), don’t update all the Taylor coefficients </a:t>
            </a:r>
          </a:p>
          <a:p>
            <a:r>
              <a:rPr lang="en-US" dirty="0" smtClean="0"/>
              <a:t>Make the box size &gt; 1 </a:t>
            </a:r>
            <a:r>
              <a:rPr lang="en-US" dirty="0" err="1" smtClean="0"/>
              <a:t>uv</a:t>
            </a:r>
            <a:r>
              <a:rPr lang="en-US" dirty="0" smtClean="0"/>
              <a:t>-cell</a:t>
            </a:r>
          </a:p>
          <a:p>
            <a:r>
              <a:rPr lang="en-US" dirty="0" smtClean="0"/>
              <a:t>Play games with error (cheat)</a:t>
            </a:r>
            <a:endParaRPr lang="en-US" dirty="0"/>
          </a:p>
        </p:txBody>
      </p:sp>
      <p:pic>
        <p:nvPicPr>
          <p:cNvPr id="4" name="Picture 3" descr="grid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42" y="1600200"/>
            <a:ext cx="3591558" cy="36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19"/>
            <a:ext cx="8229600" cy="1143000"/>
          </a:xfrm>
        </p:spPr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3" descr="procmodel_l12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1224"/>
            <a:ext cx="6286677" cy="5525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5322" y="4672613"/>
            <a:ext cx="1737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10x less memory bandwidth</a:t>
            </a:r>
          </a:p>
          <a:p>
            <a:r>
              <a:rPr lang="en-US" dirty="0" smtClean="0"/>
              <a:t>than standard gridding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5322" y="2159428"/>
            <a:ext cx="1737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20x more FLOPS</a:t>
            </a:r>
          </a:p>
          <a:p>
            <a:r>
              <a:rPr lang="en-US" dirty="0" smtClean="0"/>
              <a:t>than standard gridding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00298" y="2775344"/>
            <a:ext cx="595752" cy="329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00298" y="5577648"/>
            <a:ext cx="595752" cy="329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5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 ~ 1</a:t>
            </a:r>
            <a:endParaRPr lang="en-US" dirty="0"/>
          </a:p>
        </p:txBody>
      </p:sp>
      <p:pic>
        <p:nvPicPr>
          <p:cNvPr id="4" name="Picture 3" descr="error_vs_w_l0_7-1_4-eps-converted-t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r="32222"/>
          <a:stretch/>
        </p:blipFill>
        <p:spPr>
          <a:xfrm>
            <a:off x="177800" y="1239838"/>
            <a:ext cx="7505700" cy="5362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89"/>
          <a:stretch/>
        </p:blipFill>
        <p:spPr>
          <a:xfrm>
            <a:off x="8102600" y="1417638"/>
            <a:ext cx="1041400" cy="147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3644900"/>
            <a:ext cx="107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Worst fractional error in image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6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– L~ 2</a:t>
            </a:r>
            <a:endParaRPr lang="en-US" dirty="0"/>
          </a:p>
        </p:txBody>
      </p:sp>
      <p:pic>
        <p:nvPicPr>
          <p:cNvPr id="4" name="Content Placeholder 3" descr="error_vs_w_l1_7-2_8-eps-converted-t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r="31944" b="3313"/>
          <a:stretch/>
        </p:blipFill>
        <p:spPr>
          <a:xfrm>
            <a:off x="457200" y="1417638"/>
            <a:ext cx="7518400" cy="51208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1417638"/>
            <a:ext cx="977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3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time L~1</a:t>
            </a:r>
            <a:endParaRPr lang="en-US" dirty="0"/>
          </a:p>
        </p:txBody>
      </p:sp>
      <p:pic>
        <p:nvPicPr>
          <p:cNvPr id="4" name="Picture 3" descr="procratio_vs_w_l0_7-1_4-eps-converted-t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1"/>
          <a:stretch/>
        </p:blipFill>
        <p:spPr>
          <a:xfrm>
            <a:off x="279400" y="1289139"/>
            <a:ext cx="7162800" cy="556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2700" y="3644900"/>
            <a:ext cx="1409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10-100x slower than normal gridding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Dominated by CEXP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w-projection?</a:t>
            </a:r>
          </a:p>
          <a:p>
            <a:r>
              <a:rPr lang="en-US" dirty="0" smtClean="0"/>
              <a:t>Why is important?</a:t>
            </a:r>
          </a:p>
          <a:p>
            <a:r>
              <a:rPr lang="en-US" dirty="0" smtClean="0"/>
              <a:t>Gaussian anti-aliasing functions</a:t>
            </a:r>
          </a:p>
          <a:p>
            <a:r>
              <a:rPr lang="en-US" dirty="0" smtClean="0"/>
              <a:t>W-projection with The Fast Gauss Transform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3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</a:t>
            </a:r>
            <a:r>
              <a:rPr lang="en-US" dirty="0" smtClean="0"/>
              <a:t>need to store or calculate convolution functions: </a:t>
            </a:r>
            <a:r>
              <a:rPr lang="en-US" dirty="0" smtClean="0"/>
              <a:t>shape </a:t>
            </a:r>
            <a:r>
              <a:rPr lang="en-US" i="1" dirty="0" smtClean="0"/>
              <a:t>built into Taylor series</a:t>
            </a:r>
          </a:p>
          <a:p>
            <a:r>
              <a:rPr lang="en-US" dirty="0" smtClean="0"/>
              <a:t> </a:t>
            </a:r>
            <a:r>
              <a:rPr lang="en-US" smtClean="0"/>
              <a:t>Can </a:t>
            </a:r>
            <a:r>
              <a:rPr lang="en-US" smtClean="0"/>
              <a:t>parallelize </a:t>
            </a:r>
            <a:r>
              <a:rPr lang="en-US" dirty="0" smtClean="0"/>
              <a:t>across Taylor coefficients (i.e. each node only stores/updates certain Taylor coefficients</a:t>
            </a:r>
            <a:r>
              <a:rPr lang="en-US" dirty="0" smtClean="0"/>
              <a:t>)</a:t>
            </a:r>
          </a:p>
          <a:p>
            <a:r>
              <a:rPr lang="en-US" dirty="0"/>
              <a:t>Tunable gridding error: reduce gridding error with major cycles – so that first major cycles finish quickly</a:t>
            </a:r>
            <a:endParaRPr lang="en-US" dirty="0" smtClean="0"/>
          </a:p>
          <a:p>
            <a:r>
              <a:rPr lang="en-US" dirty="0" smtClean="0"/>
              <a:t>FGT may still have legs:</a:t>
            </a:r>
          </a:p>
          <a:p>
            <a:pPr lvl="1"/>
            <a:r>
              <a:rPr lang="en-US" dirty="0" smtClean="0"/>
              <a:t>Mapping between w and q’ could be better</a:t>
            </a:r>
          </a:p>
          <a:p>
            <a:pPr lvl="1"/>
            <a:r>
              <a:rPr lang="en-US" dirty="0" smtClean="0"/>
              <a:t>Maybe the way I’m using it for complex data is sub-optimal</a:t>
            </a:r>
          </a:p>
          <a:p>
            <a:r>
              <a:rPr lang="en-US" dirty="0" smtClean="0"/>
              <a:t>Can we use the more general fast </a:t>
            </a:r>
            <a:r>
              <a:rPr lang="en-US" dirty="0" err="1" smtClean="0"/>
              <a:t>multipole</a:t>
            </a:r>
            <a:r>
              <a:rPr lang="en-US" dirty="0" smtClean="0"/>
              <a:t> method for </a:t>
            </a:r>
            <a:r>
              <a:rPr lang="en-US" dirty="0" err="1" smtClean="0"/>
              <a:t>prolate</a:t>
            </a:r>
            <a:r>
              <a:rPr lang="en-US" dirty="0" smtClean="0"/>
              <a:t> spheroidal </a:t>
            </a:r>
            <a:r>
              <a:rPr lang="en-US" dirty="0" err="1" smtClean="0"/>
              <a:t>wavefunction</a:t>
            </a:r>
            <a:r>
              <a:rPr lang="en-US" dirty="0" smtClean="0"/>
              <a:t> * w kernel?</a:t>
            </a:r>
          </a:p>
        </p:txBody>
      </p:sp>
    </p:spTree>
    <p:extLst>
      <p:ext uri="{BB962C8B-B14F-4D97-AF65-F5344CB8AC3E}">
        <p14:creationId xmlns:p14="http://schemas.microsoft.com/office/powerpoint/2010/main" val="364141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method (Bannister &amp; Cornwell 2013) is one of a class of algorithms knows as ‘Bannister &amp; Cornwell’ algorithms</a:t>
            </a:r>
          </a:p>
          <a:p>
            <a:r>
              <a:rPr lang="en-US" dirty="0" smtClean="0"/>
              <a:t>Theoretically very interesting</a:t>
            </a:r>
          </a:p>
          <a:p>
            <a:r>
              <a:rPr lang="en-US" dirty="0" smtClean="0"/>
              <a:t>But practically useless</a:t>
            </a:r>
          </a:p>
          <a:p>
            <a:r>
              <a:rPr lang="en-US" dirty="0" smtClean="0"/>
              <a:t>C.f. also Bannister &amp; Cornwell 2011.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82" y="1600200"/>
            <a:ext cx="800041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Antennas usually aren’t on a flat plane in </a:t>
            </a:r>
            <a:r>
              <a:rPr lang="en-US" dirty="0" err="1" smtClean="0"/>
              <a:t>uv</a:t>
            </a:r>
            <a:r>
              <a:rPr lang="en-US" dirty="0" smtClean="0"/>
              <a:t> (i.e. they have different w)</a:t>
            </a:r>
          </a:p>
          <a:p>
            <a:r>
              <a:rPr lang="en-US" dirty="0" smtClean="0"/>
              <a:t>As you go away from the phase center (e.g. for wide-field imaging at low frequencies)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Wavefront</a:t>
            </a:r>
            <a:r>
              <a:rPr lang="en-US" dirty="0" smtClean="0"/>
              <a:t> </a:t>
            </a:r>
            <a:r>
              <a:rPr lang="en-US" dirty="0" smtClean="0"/>
              <a:t>curvature becomes important </a:t>
            </a:r>
            <a:endParaRPr lang="en-US" dirty="0" smtClean="0"/>
          </a:p>
          <a:p>
            <a:pPr lvl="1"/>
            <a:r>
              <a:rPr lang="en-US" dirty="0" smtClean="0"/>
              <a:t>i.e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delay compensation for each </a:t>
            </a:r>
            <a:r>
              <a:rPr lang="en-US" dirty="0" smtClean="0"/>
              <a:t>baseline changes as a function of position on </a:t>
            </a:r>
            <a:r>
              <a:rPr lang="en-US" dirty="0" smtClean="0"/>
              <a:t>sky</a:t>
            </a:r>
          </a:p>
          <a:p>
            <a:pPr lvl="1"/>
            <a:r>
              <a:rPr lang="en-US" dirty="0" smtClean="0"/>
              <a:t>i.e</a:t>
            </a:r>
            <a:r>
              <a:rPr lang="en-US" dirty="0" smtClean="0"/>
              <a:t>. </a:t>
            </a:r>
            <a:r>
              <a:rPr lang="en-US" dirty="0" smtClean="0"/>
              <a:t>Image looks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20" y="0"/>
            <a:ext cx="4821913" cy="6271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843" y="6146524"/>
            <a:ext cx="141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Cornwell+ 08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1067" y="2408593"/>
            <a:ext cx="247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Look! Diffraction/curved</a:t>
            </a:r>
          </a:p>
          <a:p>
            <a:r>
              <a:rPr lang="en-US" dirty="0" err="1" smtClean="0"/>
              <a:t>wavefronts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71067" y="3054924"/>
            <a:ext cx="909305" cy="880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02" y="302510"/>
            <a:ext cx="6349820" cy="62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4853" y="2954732"/>
            <a:ext cx="172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Look! </a:t>
            </a:r>
          </a:p>
          <a:p>
            <a:r>
              <a:rPr lang="en-US" dirty="0" smtClean="0"/>
              <a:t>Image distortion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57508" y="3980039"/>
            <a:ext cx="909305" cy="880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3" y="172478"/>
            <a:ext cx="6768382" cy="64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3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W-projection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9144000" cy="4525963"/>
          </a:xfrm>
        </p:spPr>
        <p:txBody>
          <a:bodyPr/>
          <a:lstStyle/>
          <a:p>
            <a:r>
              <a:rPr lang="en-US" dirty="0" smtClean="0"/>
              <a:t>Standard Imaging = </a:t>
            </a:r>
          </a:p>
          <a:p>
            <a:pPr lvl="1"/>
            <a:r>
              <a:rPr lang="en-US" dirty="0" smtClean="0"/>
              <a:t>Grid visibilities with </a:t>
            </a:r>
            <a:r>
              <a:rPr lang="en-US" dirty="0" err="1" smtClean="0"/>
              <a:t>antialisaing</a:t>
            </a:r>
            <a:r>
              <a:rPr lang="en-US" dirty="0" smtClean="0"/>
              <a:t> (AA) function</a:t>
            </a:r>
          </a:p>
          <a:p>
            <a:pPr lvl="1"/>
            <a:r>
              <a:rPr lang="en-US" dirty="0" smtClean="0"/>
              <a:t>Fourier transform the living daylights out of it</a:t>
            </a:r>
          </a:p>
          <a:p>
            <a:r>
              <a:rPr lang="en-US" dirty="0" smtClean="0"/>
              <a:t>+ that w-projection goodness:</a:t>
            </a:r>
          </a:p>
          <a:p>
            <a:pPr lvl="1"/>
            <a:r>
              <a:rPr lang="en-US" dirty="0" smtClean="0"/>
              <a:t>Build the curved </a:t>
            </a:r>
            <a:r>
              <a:rPr lang="en-US" dirty="0" err="1" smtClean="0"/>
              <a:t>wavefront</a:t>
            </a:r>
            <a:r>
              <a:rPr lang="en-US" dirty="0" smtClean="0"/>
              <a:t> </a:t>
            </a:r>
            <a:r>
              <a:rPr lang="en-US" i="1" dirty="0" smtClean="0"/>
              <a:t>into</a:t>
            </a:r>
            <a:r>
              <a:rPr lang="en-US" i="1" dirty="0"/>
              <a:t> </a:t>
            </a:r>
            <a:r>
              <a:rPr lang="en-US" i="1" dirty="0" smtClean="0"/>
              <a:t>the </a:t>
            </a:r>
            <a:r>
              <a:rPr lang="en-US" i="1" dirty="0" smtClean="0"/>
              <a:t>convolution </a:t>
            </a:r>
            <a:r>
              <a:rPr lang="en-US" i="1" dirty="0" smtClean="0"/>
              <a:t>function</a:t>
            </a:r>
            <a:endParaRPr lang="en-US" dirty="0" smtClean="0"/>
          </a:p>
          <a:p>
            <a:pPr lvl="1"/>
            <a:r>
              <a:rPr lang="en-US" dirty="0" smtClean="0"/>
              <a:t>i.e. Convolve the AA function by a complex Gaussian: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4628408"/>
            <a:ext cx="5295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57" y="-1"/>
            <a:ext cx="4604281" cy="6658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9859" y="6283703"/>
            <a:ext cx="141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Cornwell+ 08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607</Words>
  <Application>Microsoft Macintosh PowerPoint</Application>
  <PresentationFormat>On-screen Show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Memory efficient w-projection with the Fast Gauss Transform</vt:lpstr>
      <vt:lpstr>Outline</vt:lpstr>
      <vt:lpstr>Conclusions First</vt:lpstr>
      <vt:lpstr>W-projection</vt:lpstr>
      <vt:lpstr>PowerPoint Presentation</vt:lpstr>
      <vt:lpstr>PowerPoint Presentation</vt:lpstr>
      <vt:lpstr>PowerPoint Presentation</vt:lpstr>
      <vt:lpstr>The solution: W-projection</vt:lpstr>
      <vt:lpstr>PowerPoint Presentation</vt:lpstr>
      <vt:lpstr>Gaussian anti-aliasing functions</vt:lpstr>
      <vt:lpstr>You can’t keep a Gauss-i-an down</vt:lpstr>
      <vt:lpstr>The Fast Gauss Transform (Strain 1991 )</vt:lpstr>
      <vt:lpstr>Terminology</vt:lpstr>
      <vt:lpstr>Error pattern</vt:lpstr>
      <vt:lpstr>Optimisations</vt:lpstr>
      <vt:lpstr>Predictions</vt:lpstr>
      <vt:lpstr>Results – L ~ 1</vt:lpstr>
      <vt:lpstr>Error – L~ 2</vt:lpstr>
      <vt:lpstr>Computation time L~1</vt:lpstr>
      <vt:lpstr>Conclusions &amp; ideas</vt:lpstr>
    </vt:vector>
  </TitlesOfParts>
  <Manager/>
  <Company>CASS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population model for Fast Radio Bursts</dc:title>
  <dc:subject/>
  <dc:creator>Keith Bannister</dc:creator>
  <cp:keywords/>
  <dc:description/>
  <cp:lastModifiedBy>Keith Bannister</cp:lastModifiedBy>
  <cp:revision>60</cp:revision>
  <cp:lastPrinted>2013-11-10T10:52:23Z</cp:lastPrinted>
  <dcterms:created xsi:type="dcterms:W3CDTF">2013-11-10T10:33:10Z</dcterms:created>
  <dcterms:modified xsi:type="dcterms:W3CDTF">2014-03-03T22:39:35Z</dcterms:modified>
  <cp:category/>
</cp:coreProperties>
</file>